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81463D-B0DD-4625-8470-C5A07E78663D}" type="datetimeFigureOut">
              <a:rPr lang="en-US" smtClean="0"/>
              <a:pPr/>
              <a:t>3/17/2010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D5D0FC-CAD2-4FFE-9E2C-3E44EE6341C6}"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D5D0FC-CAD2-4FFE-9E2C-3E44EE6341C6}" type="slidenum">
              <a:rPr lang="en-US" smtClean="0"/>
              <a:pPr/>
              <a:t>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BA30136D-7D95-4E6C-8462-F4848A7C2871}"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BA30136D-7D95-4E6C-8462-F4848A7C2871}"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4CE59A7-C700-453C-90EA-166AB6666303}" type="datetimeFigureOut">
              <a:rPr lang="en-US" smtClean="0"/>
              <a:pPr/>
              <a:t>3/17/2010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30136D-7D95-4E6C-8462-F4848A7C287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4CE59A7-C700-453C-90EA-166AB6666303}" type="datetimeFigureOut">
              <a:rPr lang="en-US" smtClean="0"/>
              <a:pPr/>
              <a:t>3/17/2010</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A30136D-7D95-4E6C-8462-F4848A7C2871}"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antiwar.com/casualties/" TargetMode="External"/><Relationship Id="rId2" Type="http://schemas.openxmlformats.org/officeDocument/2006/relationships/hyperlink" Target="http://www.iraqbodycount.org/" TargetMode="External"/><Relationship Id="rId1" Type="http://schemas.openxmlformats.org/officeDocument/2006/relationships/slideLayout" Target="../slideLayouts/slideLayout2.xml"/><Relationship Id="rId5" Type="http://schemas.openxmlformats.org/officeDocument/2006/relationships/hyperlink" Target="http://en.wikipedia.org/wiki/Iraq_War" TargetMode="External"/><Relationship Id="rId4" Type="http://schemas.openxmlformats.org/officeDocument/2006/relationships/hyperlink" Target="http://costofwar.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Iraq 2010</a:t>
            </a:r>
            <a:endParaRPr lang="en-US" dirty="0"/>
          </a:p>
        </p:txBody>
      </p:sp>
      <p:sp>
        <p:nvSpPr>
          <p:cNvPr id="3" name="Subtitle 2"/>
          <p:cNvSpPr>
            <a:spLocks noGrp="1"/>
          </p:cNvSpPr>
          <p:nvPr>
            <p:ph type="subTitle" idx="1"/>
          </p:nvPr>
        </p:nvSpPr>
        <p:spPr>
          <a:xfrm>
            <a:off x="1371600" y="3352800"/>
            <a:ext cx="6400800" cy="1752600"/>
          </a:xfrm>
        </p:spPr>
        <p:style>
          <a:lnRef idx="2">
            <a:schemeClr val="accent1">
              <a:shade val="50000"/>
            </a:schemeClr>
          </a:lnRef>
          <a:fillRef idx="1">
            <a:schemeClr val="accent1"/>
          </a:fillRef>
          <a:effectRef idx="0">
            <a:schemeClr val="accent1"/>
          </a:effectRef>
          <a:fontRef idx="minor">
            <a:schemeClr val="lt1"/>
          </a:fontRef>
        </p:style>
        <p:txBody>
          <a:bodyPr/>
          <a:lstStyle/>
          <a:p>
            <a:r>
              <a:rPr lang="en-US" dirty="0" smtClean="0"/>
              <a:t>By</a:t>
            </a:r>
          </a:p>
          <a:p>
            <a:r>
              <a:rPr lang="en-US" dirty="0" smtClean="0"/>
              <a:t>Briana </a:t>
            </a:r>
            <a:r>
              <a:rPr lang="en-US" dirty="0" smtClean="0"/>
              <a:t>Genovesi</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fontScale="90000"/>
          </a:bodyPr>
          <a:lstStyle/>
          <a:p>
            <a:r>
              <a:rPr lang="en-US" dirty="0" smtClean="0"/>
              <a:t>Casualties</a:t>
            </a:r>
            <a:br>
              <a:rPr lang="en-US" dirty="0" smtClean="0"/>
            </a:br>
            <a:endParaRPr lang="en-US" dirty="0"/>
          </a:p>
        </p:txBody>
      </p:sp>
      <p:pic>
        <p:nvPicPr>
          <p:cNvPr id="4" name="Content Placeholder 3" descr="casualties_of_many_kinds-l400.jpg"/>
          <p:cNvPicPr>
            <a:picLocks noGrp="1" noChangeAspect="1"/>
          </p:cNvPicPr>
          <p:nvPr>
            <p:ph idx="1"/>
          </p:nvPr>
        </p:nvPicPr>
        <p:blipFill>
          <a:blip r:embed="rId3" cstate="print"/>
          <a:stretch>
            <a:fillRect/>
          </a:stretch>
        </p:blipFill>
        <p:spPr>
          <a:xfrm>
            <a:off x="5867400" y="1066800"/>
            <a:ext cx="2590801" cy="2590800"/>
          </a:xfrm>
        </p:spPr>
      </p:pic>
      <p:sp>
        <p:nvSpPr>
          <p:cNvPr id="6" name="TextBox 5"/>
          <p:cNvSpPr txBox="1"/>
          <p:nvPr/>
        </p:nvSpPr>
        <p:spPr>
          <a:xfrm>
            <a:off x="609600" y="838200"/>
            <a:ext cx="4114800" cy="3539430"/>
          </a:xfrm>
          <a:prstGeom prst="rect">
            <a:avLst/>
          </a:prstGeom>
          <a:noFill/>
        </p:spPr>
        <p:txBody>
          <a:bodyPr wrap="square" rtlCol="0">
            <a:spAutoFit/>
          </a:bodyPr>
          <a:lstStyle/>
          <a:p>
            <a:pPr>
              <a:buFont typeface="Arial" pitchFamily="34" charset="0"/>
              <a:buChar char="•"/>
            </a:pPr>
            <a:r>
              <a:rPr lang="en-US" sz="3200" b="1" dirty="0" smtClean="0"/>
              <a:t>Soldiers killed- 4,287</a:t>
            </a:r>
          </a:p>
          <a:p>
            <a:pPr>
              <a:buFont typeface="Arial" pitchFamily="34" charset="0"/>
              <a:buChar char="•"/>
            </a:pPr>
            <a:r>
              <a:rPr lang="en-US" sz="3200" b="1" dirty="0" smtClean="0"/>
              <a:t>Wounded- 30,182</a:t>
            </a:r>
          </a:p>
          <a:p>
            <a:pPr>
              <a:buFont typeface="Arial" pitchFamily="34" charset="0"/>
              <a:buChar char="•"/>
            </a:pPr>
            <a:r>
              <a:rPr lang="en-US" sz="3200" b="1" dirty="0" smtClean="0"/>
              <a:t>Iraq body count- 95,606- 104,304</a:t>
            </a:r>
          </a:p>
          <a:p>
            <a:endParaRPr lang="en-US" sz="3200" b="1" dirty="0" smtClean="0"/>
          </a:p>
          <a:p>
            <a:r>
              <a:rPr lang="en-US" sz="3200" dirty="0" smtClean="0"/>
              <a:t> </a:t>
            </a:r>
            <a:endParaRPr lang="en-US" sz="3200" dirty="0"/>
          </a:p>
        </p:txBody>
      </p:sp>
      <p:sp>
        <p:nvSpPr>
          <p:cNvPr id="7" name="TextBox 6"/>
          <p:cNvSpPr txBox="1"/>
          <p:nvPr/>
        </p:nvSpPr>
        <p:spPr>
          <a:xfrm>
            <a:off x="762000" y="3810000"/>
            <a:ext cx="5334000" cy="2031325"/>
          </a:xfrm>
          <a:prstGeom prst="rect">
            <a:avLst/>
          </a:prstGeom>
          <a:noFill/>
        </p:spPr>
        <p:txBody>
          <a:bodyPr wrap="square" rtlCol="0">
            <a:spAutoFit/>
          </a:bodyPr>
          <a:lstStyle/>
          <a:p>
            <a:r>
              <a:rPr lang="en-US" dirty="0" smtClean="0"/>
              <a:t>As of right now these are the amount of people who have been killed or wounded in the war.</a:t>
            </a:r>
          </a:p>
          <a:p>
            <a:r>
              <a:rPr lang="en-US" dirty="0" smtClean="0"/>
              <a:t>Altogether 108,591 have been killed regardless if they were soldiers or Iraq citizens.  This could have been prevented if the Iraq reconstruction plan was more thought out. Hundreds if not thousands of people didn’t have to die.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much $ was spent?</a:t>
            </a:r>
            <a:endParaRPr lang="en-US" dirty="0"/>
          </a:p>
        </p:txBody>
      </p:sp>
      <p:pic>
        <p:nvPicPr>
          <p:cNvPr id="4" name="Content Placeholder 3" descr="iraq-war-web1.jpg"/>
          <p:cNvPicPr>
            <a:picLocks noGrp="1" noChangeAspect="1"/>
          </p:cNvPicPr>
          <p:nvPr>
            <p:ph idx="1"/>
          </p:nvPr>
        </p:nvPicPr>
        <p:blipFill>
          <a:blip r:embed="rId2" cstate="print"/>
          <a:stretch>
            <a:fillRect/>
          </a:stretch>
        </p:blipFill>
        <p:spPr>
          <a:xfrm>
            <a:off x="5486400" y="1447800"/>
            <a:ext cx="3048000" cy="3048000"/>
          </a:xfrm>
        </p:spPr>
      </p:pic>
      <p:sp>
        <p:nvSpPr>
          <p:cNvPr id="5" name="TextBox 4"/>
          <p:cNvSpPr txBox="1"/>
          <p:nvPr/>
        </p:nvSpPr>
        <p:spPr>
          <a:xfrm>
            <a:off x="685800" y="1676400"/>
            <a:ext cx="4495800" cy="1754326"/>
          </a:xfrm>
          <a:prstGeom prst="rect">
            <a:avLst/>
          </a:prstGeom>
          <a:noFill/>
        </p:spPr>
        <p:txBody>
          <a:bodyPr wrap="square" rtlCol="0">
            <a:spAutoFit/>
          </a:bodyPr>
          <a:lstStyle/>
          <a:p>
            <a:pPr>
              <a:buFont typeface="Arial" pitchFamily="34" charset="0"/>
              <a:buChar char="•"/>
            </a:pPr>
            <a:r>
              <a:rPr lang="en-US" dirty="0" smtClean="0"/>
              <a:t>We have spent 712,417,727,000 and counting for this war</a:t>
            </a:r>
          </a:p>
          <a:p>
            <a:pPr>
              <a:buFont typeface="Arial" pitchFamily="34" charset="0"/>
              <a:buChar char="•"/>
            </a:pPr>
            <a:r>
              <a:rPr lang="en-US" dirty="0" smtClean="0"/>
              <a:t>Wasting more then 1,000 dollars per second</a:t>
            </a:r>
          </a:p>
          <a:p>
            <a:pPr>
              <a:buFont typeface="Arial" pitchFamily="34" charset="0"/>
              <a:buChar char="•"/>
            </a:pPr>
            <a:r>
              <a:rPr lang="en-US" dirty="0" smtClean="0"/>
              <a:t>Per household they spent 6,340</a:t>
            </a:r>
          </a:p>
          <a:p>
            <a:pPr>
              <a:buFont typeface="Arial" pitchFamily="34" charset="0"/>
              <a:buChar char="•"/>
            </a:pPr>
            <a:r>
              <a:rPr lang="en-US" dirty="0" smtClean="0"/>
              <a:t>Per person we have spent 2,422 so far</a:t>
            </a:r>
            <a:endParaRPr lang="en-US" dirty="0"/>
          </a:p>
        </p:txBody>
      </p:sp>
      <p:sp>
        <p:nvSpPr>
          <p:cNvPr id="6" name="TextBox 5"/>
          <p:cNvSpPr txBox="1"/>
          <p:nvPr/>
        </p:nvSpPr>
        <p:spPr>
          <a:xfrm>
            <a:off x="762000" y="3657600"/>
            <a:ext cx="4648200" cy="1477328"/>
          </a:xfrm>
          <a:prstGeom prst="rect">
            <a:avLst/>
          </a:prstGeom>
          <a:noFill/>
        </p:spPr>
        <p:txBody>
          <a:bodyPr wrap="square" rtlCol="0">
            <a:spAutoFit/>
          </a:bodyPr>
          <a:lstStyle/>
          <a:p>
            <a:r>
              <a:rPr lang="en-US" dirty="0" smtClean="0"/>
              <a:t>The cost of this war has increased dramatically over the years. Raising the costs to almost a trillion dollars, spent on a war that nobody had any clue how to resolve effectively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Iraq Today</a:t>
            </a:r>
            <a:endParaRPr lang="en-US" dirty="0"/>
          </a:p>
        </p:txBody>
      </p:sp>
      <p:sp>
        <p:nvSpPr>
          <p:cNvPr id="3" name="Content Placeholder 2"/>
          <p:cNvSpPr>
            <a:spLocks noGrp="1"/>
          </p:cNvSpPr>
          <p:nvPr>
            <p:ph idx="1"/>
          </p:nvPr>
        </p:nvSpPr>
        <p:spPr/>
        <p:txBody>
          <a:bodyPr>
            <a:normAutofit lnSpcReduction="10000"/>
          </a:bodyPr>
          <a:lstStyle/>
          <a:p>
            <a:r>
              <a:rPr lang="en-US" dirty="0" smtClean="0"/>
              <a:t>Iraq government- They have a prime minister who is the head of a multi-party system. Iraq is divided in 18 governorates.</a:t>
            </a:r>
          </a:p>
          <a:p>
            <a:r>
              <a:rPr lang="en-US" dirty="0" smtClean="0"/>
              <a:t>Ba’ath Party- It was reaffirmed on October 15, 2005. However up to 35 officials have been arrested in trying to reconstitute the Ba’ath party</a:t>
            </a:r>
          </a:p>
          <a:p>
            <a:r>
              <a:rPr lang="en-US" dirty="0" smtClean="0"/>
              <a:t>Military- The </a:t>
            </a:r>
            <a:r>
              <a:rPr lang="en-US" dirty="0" smtClean="0"/>
              <a:t>V</a:t>
            </a:r>
            <a:r>
              <a:rPr lang="en-US" dirty="0" smtClean="0"/>
              <a:t>innell corporation on June 25, 2003 trained the first 9 battalions. The force since November 2009 is 14 divisions, each division has 4 brigades. </a:t>
            </a:r>
            <a:endParaRPr lang="en-US" dirty="0"/>
          </a:p>
        </p:txBody>
      </p:sp>
      <p:pic>
        <p:nvPicPr>
          <p:cNvPr id="4" name="Picture 3" descr="headline859b2e.jpg"/>
          <p:cNvPicPr>
            <a:picLocks noChangeAspect="1"/>
          </p:cNvPicPr>
          <p:nvPr/>
        </p:nvPicPr>
        <p:blipFill>
          <a:blip r:embed="rId2" cstate="print"/>
          <a:stretch>
            <a:fillRect/>
          </a:stretch>
        </p:blipFill>
        <p:spPr>
          <a:xfrm>
            <a:off x="533400" y="152400"/>
            <a:ext cx="2286000" cy="15240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dirty="0" smtClean="0">
                <a:hlinkClick r:id="rId2"/>
              </a:rPr>
              <a:t>http://www.iraqbodycount.org</a:t>
            </a:r>
            <a:r>
              <a:rPr lang="en-US" dirty="0" smtClean="0">
                <a:hlinkClick r:id="rId2"/>
              </a:rPr>
              <a:t>/</a:t>
            </a:r>
            <a:endParaRPr lang="en-US" dirty="0" smtClean="0"/>
          </a:p>
          <a:p>
            <a:r>
              <a:rPr lang="en-US" dirty="0" smtClean="0">
                <a:hlinkClick r:id="rId3"/>
              </a:rPr>
              <a:t>http://www.antiwar.com/casualties</a:t>
            </a:r>
            <a:r>
              <a:rPr lang="en-US" dirty="0" smtClean="0">
                <a:hlinkClick r:id="rId3"/>
              </a:rPr>
              <a:t>/</a:t>
            </a:r>
            <a:endParaRPr lang="en-US" dirty="0" smtClean="0"/>
          </a:p>
          <a:p>
            <a:r>
              <a:rPr lang="en-US" dirty="0" smtClean="0">
                <a:hlinkClick r:id="rId4"/>
              </a:rPr>
              <a:t>http://costofwar.com</a:t>
            </a:r>
            <a:r>
              <a:rPr lang="en-US" dirty="0" smtClean="0">
                <a:hlinkClick r:id="rId4"/>
              </a:rPr>
              <a:t>/</a:t>
            </a:r>
            <a:endParaRPr lang="en-US" dirty="0" smtClean="0"/>
          </a:p>
          <a:p>
            <a:r>
              <a:rPr lang="en-US" dirty="0" smtClean="0">
                <a:hlinkClick r:id="rId5"/>
              </a:rPr>
              <a:t>http</a:t>
            </a:r>
            <a:r>
              <a:rPr lang="en-US" smtClean="0">
                <a:hlinkClick r:id="rId5"/>
              </a:rPr>
              <a:t>://</a:t>
            </a:r>
            <a:r>
              <a:rPr lang="en-US" smtClean="0">
                <a:hlinkClick r:id="rId5"/>
              </a:rPr>
              <a:t>en.wikipedia.org/wiki/Iraq_War</a:t>
            </a:r>
            <a:endParaRPr lang="en-US"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50</TotalTime>
  <Words>245</Words>
  <Application>Microsoft Office PowerPoint</Application>
  <PresentationFormat>On-screen Show (4:3)</PresentationFormat>
  <Paragraphs>27</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Apex</vt:lpstr>
      <vt:lpstr>Iraq 2010</vt:lpstr>
      <vt:lpstr>Casualties </vt:lpstr>
      <vt:lpstr>How much $ was spent?</vt:lpstr>
      <vt:lpstr>Iraq Today</vt:lpstr>
      <vt:lpstr>Works Cited</vt:lpstr>
    </vt:vector>
  </TitlesOfParts>
  <Company>Scotia-Glenville Central School District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Iraq 2010</dc:title>
  <dc:creator>10bgenov</dc:creator>
  <cp:lastModifiedBy>10bgenov</cp:lastModifiedBy>
  <cp:revision>14</cp:revision>
  <dcterms:created xsi:type="dcterms:W3CDTF">2010-03-15T16:52:14Z</dcterms:created>
  <dcterms:modified xsi:type="dcterms:W3CDTF">2010-03-17T16:42:48Z</dcterms:modified>
</cp:coreProperties>
</file>